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22;g11079b31a47_1_1194" descr=""/>
          <p:cNvPicPr/>
          <p:nvPr/>
        </p:nvPicPr>
        <p:blipFill>
          <a:blip r:embed="rId2"/>
          <a:stretch/>
        </p:blipFill>
        <p:spPr>
          <a:xfrm>
            <a:off x="6770520" y="0"/>
            <a:ext cx="5421240" cy="6857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23880" y="1397880"/>
            <a:ext cx="9119520" cy="3402720"/>
          </a:xfrm>
          <a:prstGeom prst="rect">
            <a:avLst/>
          </a:prstGeom>
        </p:spPr>
        <p:txBody>
          <a:bodyPr lIns="0" rIns="122040" tIns="122040" bIns="122040" anchor="b"/>
          <a:p>
            <a:r>
              <a:rPr b="0" lang="ru-RU" sz="5900" spc="-1" strike="noStrike">
                <a:solidFill>
                  <a:srgbClr val="000000"/>
                </a:solidFill>
                <a:latin typeface="Arial"/>
              </a:rPr>
              <a:t>Для правки текста заглавия </a:t>
            </a:r>
            <a:r>
              <a:rPr b="0" lang="ru-RU" sz="59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oogle Shape;125;g11079b31a47_1_1194" descr=""/>
          <p:cNvPicPr/>
          <p:nvPr/>
        </p:nvPicPr>
        <p:blipFill>
          <a:blip r:embed="rId3"/>
          <a:stretch/>
        </p:blipFill>
        <p:spPr>
          <a:xfrm>
            <a:off x="623880" y="240120"/>
            <a:ext cx="640080" cy="64008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Для </a:t>
            </a:r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правки </a:t>
            </a:r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текста </a:t>
            </a:r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заглавия </a:t>
            </a:r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щёлкнит</a:t>
            </a:r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е </a:t>
            </a:r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334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334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950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6950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950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189;g11079b31a47_1_1247" descr=""/>
          <p:cNvPicPr/>
          <p:nvPr/>
        </p:nvPicPr>
        <p:blipFill>
          <a:blip r:embed="rId2"/>
          <a:stretch/>
        </p:blipFill>
        <p:spPr>
          <a:xfrm>
            <a:off x="11472120" y="6239880"/>
            <a:ext cx="388440" cy="3776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317;g11079b31a47_1_2124" descr=""/>
          <p:cNvPicPr/>
          <p:nvPr/>
        </p:nvPicPr>
        <p:blipFill>
          <a:blip r:embed="rId2"/>
          <a:stretch/>
        </p:blipFill>
        <p:spPr>
          <a:xfrm>
            <a:off x="6598800" y="9000"/>
            <a:ext cx="5601960" cy="685764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20000" y="2448000"/>
            <a:ext cx="10751760" cy="2396880"/>
          </a:xfrm>
          <a:prstGeom prst="rect">
            <a:avLst/>
          </a:prstGeom>
        </p:spPr>
        <p:txBody>
          <a:bodyPr lIns="0" rIns="122040" tIns="122040" bIns="122040" anchor="b"/>
          <a:p>
            <a:r>
              <a:rPr b="0" lang="ru-RU" sz="59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321;g11079b31a47_1_2124" descr=""/>
          <p:cNvPicPr/>
          <p:nvPr/>
        </p:nvPicPr>
        <p:blipFill>
          <a:blip r:embed="rId3"/>
          <a:stretch/>
        </p:blipFill>
        <p:spPr>
          <a:xfrm>
            <a:off x="11472120" y="6239880"/>
            <a:ext cx="388440" cy="37764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10;g11079b31a47_1_1182" descr=""/>
          <p:cNvPicPr/>
          <p:nvPr/>
        </p:nvPicPr>
        <p:blipFill>
          <a:blip r:embed="rId2"/>
          <a:stretch/>
        </p:blipFill>
        <p:spPr>
          <a:xfrm>
            <a:off x="5672160" y="0"/>
            <a:ext cx="6519600" cy="6857640"/>
          </a:xfrm>
          <a:prstGeom prst="rect">
            <a:avLst/>
          </a:prstGeom>
          <a:ln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720000" y="2448000"/>
            <a:ext cx="10751760" cy="2396880"/>
          </a:xfrm>
          <a:prstGeom prst="rect">
            <a:avLst/>
          </a:prstGeom>
        </p:spPr>
        <p:txBody>
          <a:bodyPr lIns="0" rIns="122040" tIns="122040" bIns="122040" anchor="b"/>
          <a:p>
            <a:r>
              <a:rPr b="0" lang="ru-RU" sz="59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Google Shape;114;g11079b31a47_1_1182" descr=""/>
          <p:cNvPicPr/>
          <p:nvPr/>
        </p:nvPicPr>
        <p:blipFill>
          <a:blip r:embed="rId3"/>
          <a:stretch/>
        </p:blipFill>
        <p:spPr>
          <a:xfrm>
            <a:off x="11472120" y="6239880"/>
            <a:ext cx="388440" cy="3776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623880" y="1397880"/>
            <a:ext cx="10261080" cy="3402720"/>
          </a:xfrm>
          <a:prstGeom prst="rect">
            <a:avLst/>
          </a:prstGeom>
          <a:noFill/>
          <a:ln>
            <a:noFill/>
          </a:ln>
        </p:spPr>
        <p:txBody>
          <a:bodyPr lIns="0" rIns="122040" tIns="122040" bIns="122040" anchor="b"/>
          <a:p>
            <a:pPr>
              <a:lnSpc>
                <a:spcPct val="100000"/>
              </a:lnSpc>
            </a:pPr>
            <a:r>
              <a:rPr b="0" lang="ru-RU" sz="59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Тематическое моделирование. </a:t>
            </a:r>
            <a:br/>
            <a:r>
              <a:rPr b="0" lang="ru-RU" sz="59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Введение в EM-алгоритм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720000" y="191916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Постановки задач построения ТМ в разных случаях могут сильно отличаться друг от друга, но по факту интересен результат такого разложения с ограничениями на значения элементов матриц: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ТМ как задача матричного разложения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Постановка задачи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99" name="Google Shape;560;g11079b31a47_3_11" descr=""/>
          <p:cNvPicPr/>
          <p:nvPr/>
        </p:nvPicPr>
        <p:blipFill>
          <a:blip r:embed="rId1"/>
          <a:srcRect l="7491" t="36213" r="4880" b="0"/>
          <a:stretch/>
        </p:blipFill>
        <p:spPr>
          <a:xfrm>
            <a:off x="720000" y="2953800"/>
            <a:ext cx="4925520" cy="25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— методы извлечения из текстов обсуждаемых в нём тематик;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У тематических моделей есть ряд приложений как в самостоятельном виде, так и в качестве генератора признаков для других моделей;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Результатом моделирования являются вероятностные векторы тем и документов;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В базовом варианте задача тематического моделирования сводится к задаче матричного разложения.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Основные выводы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Постановка задачи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720000" y="2448000"/>
            <a:ext cx="10751760" cy="2396880"/>
          </a:xfrm>
          <a:prstGeom prst="rect">
            <a:avLst/>
          </a:prstGeom>
          <a:noFill/>
          <a:ln>
            <a:noFill/>
          </a:ln>
        </p:spPr>
        <p:txBody>
          <a:bodyPr lIns="0" rIns="122040" tIns="122040" bIns="122040" anchor="b"/>
          <a:p>
            <a:pPr>
              <a:lnSpc>
                <a:spcPct val="100000"/>
              </a:lnSpc>
            </a:pPr>
            <a:r>
              <a:rPr b="0" lang="ru-RU" sz="59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Модель PLSA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Пусть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коллекция тестовых документов;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W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словарь из всех уникальных слов этой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|T|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множество тем.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Порядок слов в документе не важен («мешок слов»);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Порядок слов в коллекции не важен;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Появление каждого слова в документе связано с некоторой темой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t∈T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: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«Автор думал о теме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, когда писал это слово» 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Определения и предположения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Модель PLSA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Коллекция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это выборка троек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	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	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	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	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	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	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: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p(d,w,t)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— распределение в дискретном вероятностном пространстве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x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W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x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;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n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dw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— число вхождений слова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w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в документ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;</a:t>
            </a:r>
            <a:endParaRPr b="0" lang="ru-RU" sz="1900" spc="-1" strike="noStrike">
              <a:latin typeface="Arial"/>
            </a:endParaRPr>
          </a:p>
          <a:p>
            <a:pPr marL="1828800" indent="457200"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—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суммарная длина всех документов коллекции в словах;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i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,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w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i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наблюдаемые переменные, темы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i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скрытые.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Гипотеза условной независимости: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p(w|d,t)=p(w|t)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«Появление в документе слова, связанного с темой, зависит от темы и не зависит от документа».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Определения и предположения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Модель PLSA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10" name="Google Shape;587;g11079b31a47_3_132" descr=""/>
          <p:cNvPicPr/>
          <p:nvPr/>
        </p:nvPicPr>
        <p:blipFill>
          <a:blip r:embed="rId1"/>
          <a:srcRect l="15403" t="69605" r="56020" b="20491"/>
          <a:stretch/>
        </p:blipFill>
        <p:spPr>
          <a:xfrm>
            <a:off x="1158120" y="3132000"/>
            <a:ext cx="1695240" cy="31392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588;g11079b31a47_3_132" descr=""/>
          <p:cNvPicPr/>
          <p:nvPr/>
        </p:nvPicPr>
        <p:blipFill>
          <a:blip r:embed="rId2"/>
          <a:srcRect l="33376" t="27064" r="24735" b="57825"/>
          <a:stretch/>
        </p:blipFill>
        <p:spPr>
          <a:xfrm>
            <a:off x="5093280" y="1852560"/>
            <a:ext cx="2485440" cy="47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3744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 учётом гипотезы условной независимости запишем вероятностную модель: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Она описывает процесс появления слов в документах темами. Пусть у нас есть распределения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p(w|t)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для каждой темы 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p(t|d)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для каждого документа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Можно сгенерировать каждое слово каждого документа: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Для позиции в документе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генерируем тему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из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p(t|d);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Затем генерируем слово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w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из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p(w|t).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Вероятностная модель коллекции текстов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Модель PLSA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15" name="Google Shape;596;g11079b31a47_3_141" descr=""/>
          <p:cNvPicPr/>
          <p:nvPr/>
        </p:nvPicPr>
        <p:blipFill>
          <a:blip r:embed="rId1"/>
          <a:srcRect l="15398" t="25806" r="14621" b="60204"/>
          <a:stretch/>
        </p:blipFill>
        <p:spPr>
          <a:xfrm>
            <a:off x="1189080" y="2353680"/>
            <a:ext cx="4226040" cy="60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720000" y="266292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решает обратную задачу — по документам восстановить параметры генерации. 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PLSA (вероятностный латентно-семантический анализ) — исторически первая тематическая модель. Вспомним обозначения: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Решаем задачу стохастического матричного разложения для фиксированного числа тем [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].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Probabilistic Latent Semantic Analysis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Модель PLSA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19" name="Google Shape;604;g11079b31a47_3_49" descr=""/>
          <p:cNvPicPr/>
          <p:nvPr/>
        </p:nvPicPr>
        <p:blipFill>
          <a:blip r:embed="rId1"/>
          <a:srcRect l="32798" t="10497" r="24651" b="74588"/>
          <a:stretch/>
        </p:blipFill>
        <p:spPr>
          <a:xfrm>
            <a:off x="720000" y="1919880"/>
            <a:ext cx="2371320" cy="642240"/>
          </a:xfrm>
          <a:prstGeom prst="rect">
            <a:avLst/>
          </a:prstGeom>
          <a:ln>
            <a:noFill/>
          </a:ln>
        </p:spPr>
      </p:pic>
      <p:pic>
        <p:nvPicPr>
          <p:cNvPr id="220" name="Google Shape;605;g11079b31a47_3_49" descr=""/>
          <p:cNvPicPr/>
          <p:nvPr/>
        </p:nvPicPr>
        <p:blipFill>
          <a:blip r:embed="rId2"/>
          <a:srcRect l="29973" t="64539" r="18079" b="19549"/>
          <a:stretch/>
        </p:blipFill>
        <p:spPr>
          <a:xfrm>
            <a:off x="720000" y="4276080"/>
            <a:ext cx="2895120" cy="68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Воспользуемся методом максимального правдоподобия. Ищем такие параметры модели, чтобы они наилучшим образом описывали данные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Функционал правдоподобия: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Прологарифмируем выражение и выбросим константы: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Оптимизационная задача PLSA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Модель PLSA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24" name="Google Shape;613;g11079b31a47_3_68" descr=""/>
          <p:cNvPicPr/>
          <p:nvPr/>
        </p:nvPicPr>
        <p:blipFill>
          <a:blip r:embed="rId1"/>
          <a:srcRect l="77733" t="23925" r="4895" b="69798"/>
          <a:stretch/>
        </p:blipFill>
        <p:spPr>
          <a:xfrm>
            <a:off x="6485040" y="2256840"/>
            <a:ext cx="1109880" cy="285840"/>
          </a:xfrm>
          <a:prstGeom prst="rect">
            <a:avLst/>
          </a:prstGeom>
          <a:ln>
            <a:noFill/>
          </a:ln>
        </p:spPr>
      </p:pic>
      <p:pic>
        <p:nvPicPr>
          <p:cNvPr id="225" name="Google Shape;614;g11079b31a47_3_68" descr=""/>
          <p:cNvPicPr/>
          <p:nvPr/>
        </p:nvPicPr>
        <p:blipFill>
          <a:blip r:embed="rId2"/>
          <a:srcRect l="14916" t="37765" r="18206" b="28045"/>
          <a:stretch/>
        </p:blipFill>
        <p:spPr>
          <a:xfrm>
            <a:off x="720000" y="2956320"/>
            <a:ext cx="4276440" cy="1562760"/>
          </a:xfrm>
          <a:prstGeom prst="rect">
            <a:avLst/>
          </a:prstGeom>
          <a:ln>
            <a:noFill/>
          </a:ln>
        </p:spPr>
      </p:pic>
      <p:pic>
        <p:nvPicPr>
          <p:cNvPr id="226" name="Google Shape;615;g11079b31a47_3_68" descr=""/>
          <p:cNvPicPr/>
          <p:nvPr/>
        </p:nvPicPr>
        <p:blipFill>
          <a:blip r:embed="rId3"/>
          <a:srcRect l="11919" t="80578" r="5867" b="2084"/>
          <a:stretch/>
        </p:blipFill>
        <p:spPr>
          <a:xfrm>
            <a:off x="720000" y="4974840"/>
            <a:ext cx="5257440" cy="79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Воспользуемся методом максимального правдоподобия: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Добавим ограничения стохастичности на матрицы: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Получили итоговую оптимизационную задачу PLSA. Она невыпуклая, можем найти только локальный экстремум. Оптимизировать напрямую сложно.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Оптимизационная задача PLSA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Модель PLSA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30" name="Google Shape;623;g11079b31a47_3_57" descr=""/>
          <p:cNvPicPr/>
          <p:nvPr/>
        </p:nvPicPr>
        <p:blipFill>
          <a:blip r:embed="rId1"/>
          <a:srcRect l="32387" t="42487" r="29611" b="27737"/>
          <a:stretch/>
        </p:blipFill>
        <p:spPr>
          <a:xfrm>
            <a:off x="720000" y="3507480"/>
            <a:ext cx="1742760" cy="1007640"/>
          </a:xfrm>
          <a:prstGeom prst="rect">
            <a:avLst/>
          </a:prstGeom>
          <a:ln>
            <a:noFill/>
          </a:ln>
        </p:spPr>
      </p:pic>
      <p:pic>
        <p:nvPicPr>
          <p:cNvPr id="231" name="Google Shape;624;g11079b31a47_3_57" descr=""/>
          <p:cNvPicPr/>
          <p:nvPr/>
        </p:nvPicPr>
        <p:blipFill>
          <a:blip r:embed="rId2"/>
          <a:srcRect l="25801" t="18111" r="24574" b="66175"/>
          <a:stretch/>
        </p:blipFill>
        <p:spPr>
          <a:xfrm>
            <a:off x="720000" y="2304720"/>
            <a:ext cx="2276280" cy="53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PLSA — первая и наиболее простая модель в тематическом моделировании;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Разрешает задачу стохастического матричного разложения методом максимального правдоподобия.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Основные выводы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Модель PLSA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Постановка задачи;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LSA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PLSA;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EM-алгоритм.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На этом уроке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Google Shape;495;g11079b31a47_1_1123" descr=""/>
          <p:cNvPicPr/>
          <p:nvPr/>
        </p:nvPicPr>
        <p:blipFill>
          <a:blip r:embed="rId1"/>
          <a:stretch/>
        </p:blipFill>
        <p:spPr>
          <a:xfrm>
            <a:off x="7243560" y="2639880"/>
            <a:ext cx="2840760" cy="239976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Начало работы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720000" y="2448000"/>
            <a:ext cx="10751760" cy="2396880"/>
          </a:xfrm>
          <a:prstGeom prst="rect">
            <a:avLst/>
          </a:prstGeom>
          <a:noFill/>
          <a:ln>
            <a:noFill/>
          </a:ln>
        </p:spPr>
        <p:txBody>
          <a:bodyPr lIns="0" rIns="122040" tIns="122040" bIns="122040" anchor="b"/>
          <a:p>
            <a:pPr>
              <a:lnSpc>
                <a:spcPct val="100000"/>
              </a:lnSpc>
            </a:pPr>
            <a:r>
              <a:rPr b="0" lang="ru-RU" sz="59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EM-алгоритм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Воспользуемся методом максимального правдоподобия: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Добавим ограничения стохастичности на матрицы: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Получили итоговую оптимизационную задачу PLSA. Она невыпуклая, можем найти только локальный экстремум.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Оптимизационная задача PLSA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EM-алгоритм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39" name="Google Shape;644;g11079b31a47_3_87" descr=""/>
          <p:cNvPicPr/>
          <p:nvPr/>
        </p:nvPicPr>
        <p:blipFill>
          <a:blip r:embed="rId1"/>
          <a:srcRect l="31886" t="41498" r="14254" b="29010"/>
          <a:stretch/>
        </p:blipFill>
        <p:spPr>
          <a:xfrm>
            <a:off x="720000" y="3840120"/>
            <a:ext cx="2828520" cy="1178640"/>
          </a:xfrm>
          <a:prstGeom prst="rect">
            <a:avLst/>
          </a:prstGeom>
          <a:ln>
            <a:noFill/>
          </a:ln>
        </p:spPr>
      </p:pic>
      <p:pic>
        <p:nvPicPr>
          <p:cNvPr id="240" name="Google Shape;645;g11079b31a47_3_87" descr=""/>
          <p:cNvPicPr/>
          <p:nvPr/>
        </p:nvPicPr>
        <p:blipFill>
          <a:blip r:embed="rId2"/>
          <a:srcRect l="26989" t="17735" r="14617" b="65861"/>
          <a:stretch/>
        </p:blipFill>
        <p:spPr>
          <a:xfrm>
            <a:off x="720000" y="2453040"/>
            <a:ext cx="3066840" cy="65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Есть функционал (1) с ограничениями (2), который сложно напрямую оптимизировать по параметрам Ф и Θ. Введём вспомогательные переменные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tdw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=p(t|d,w)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. Можем вычислять эти переменные через параметры. 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Используем формулу Байеса и гипотезу условной зависимости: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Идея EM-алгоритма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EM-алгоритм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44" name="Google Shape;653;g11079b31a47_3_102" descr=""/>
          <p:cNvPicPr/>
          <p:nvPr/>
        </p:nvPicPr>
        <p:blipFill>
          <a:blip r:embed="rId1"/>
          <a:srcRect l="10386" t="69738" r="10203" b="7793"/>
          <a:stretch/>
        </p:blipFill>
        <p:spPr>
          <a:xfrm>
            <a:off x="720000" y="3484080"/>
            <a:ext cx="4975920" cy="71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Есть функционал (1) с ограничениями (2), который сложно напрямую оптимизировать по параметрам Ф и Θ. Введём вспомогательные переменные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tdw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=p(t|d,w)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. Можем вычислять эти переменные через параметры, а можем вычислять параметры через вспомогательные переменные. 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Организуем итеративный процесс!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Идея EM-алгоритма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EM-алгоритм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Теорема: точка (Ф, Θ) локального экстремума задачи (1) с ограничениями (2) удовлетворяет системе уравнений со вспомогательными переменными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tdw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=p(t|d,w)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, если из решения исключить нулевые столбцы Ф и Θ: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Доказательство основано на теореме ККТ.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EM-алгоритм для PLSA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EM-алгоритм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51" name="Google Shape;668;g11079b31a47_1_2302" descr=""/>
          <p:cNvPicPr/>
          <p:nvPr/>
        </p:nvPicPr>
        <p:blipFill>
          <a:blip r:embed="rId1"/>
          <a:srcRect l="8420" t="33996" r="9561" b="10525"/>
          <a:stretch/>
        </p:blipFill>
        <p:spPr>
          <a:xfrm>
            <a:off x="720000" y="2921760"/>
            <a:ext cx="4609800" cy="23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2516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Получаем итеративный алгоритм решения задачи;</a:t>
            </a:r>
            <a:endParaRPr b="0" lang="ru-RU" sz="1900" spc="-1" strike="noStrike">
              <a:latin typeface="Arial"/>
            </a:endParaRPr>
          </a:p>
          <a:p>
            <a:pPr marL="609480" indent="-42516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Сперва задаются стартовые значения Ф и Θ;</a:t>
            </a:r>
            <a:endParaRPr b="0" lang="ru-RU" sz="1900" spc="-1" strike="noStrike">
              <a:latin typeface="Arial"/>
            </a:endParaRPr>
          </a:p>
          <a:p>
            <a:pPr marL="609480" indent="-42516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 ним на Е-шаге вычисляются вспомогательные переменные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tdw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;</a:t>
            </a:r>
            <a:endParaRPr b="0" lang="ru-RU" sz="1900" spc="-1" strike="noStrike">
              <a:latin typeface="Arial"/>
            </a:endParaRPr>
          </a:p>
          <a:p>
            <a:pPr marL="609480" indent="-42516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 этим переменным на М-шаге вычисляется новая версия параметров Ф и Θ;</a:t>
            </a:r>
            <a:endParaRPr b="0" lang="ru-RU" sz="1900" spc="-1" strike="noStrike">
              <a:latin typeface="Arial"/>
            </a:endParaRPr>
          </a:p>
          <a:p>
            <a:pPr marL="609480" indent="-425160">
              <a:lnSpc>
                <a:spcPct val="115000"/>
              </a:lnSpc>
              <a:buClr>
                <a:srgbClr val="000000"/>
              </a:buClr>
              <a:buFont typeface="IBM Plex Sans"/>
              <a:buAutoNum type="arabicPeriod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Этот процесс продолжается до сходимости оптимизируемого функционала правдоподобия;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Конкретное значение локального экстремума сильно зависит от начального приближения Ф и Θ.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EM-алгоритм для PLSA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EM-алгоритм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Перплексия — функция правдоподобия модели, характеризует её сходимость (чем ниже, тем лучше):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Метрики качества тематических моделей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EM-алгоритм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58" name="Google Shape;683;g11079b31a47_3_19" descr=""/>
          <p:cNvPicPr/>
          <p:nvPr/>
        </p:nvPicPr>
        <p:blipFill>
          <a:blip r:embed="rId1"/>
          <a:srcRect l="20594" t="60804" r="10830" b="4538"/>
          <a:stretch/>
        </p:blipFill>
        <p:spPr>
          <a:xfrm>
            <a:off x="720000" y="2763360"/>
            <a:ext cx="5183640" cy="84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Средняя когерентность — автоматическая мера интерпретируемости тем модели (чем выше, тем лучше).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w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i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—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i-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е слово в списке из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k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наиболее вероятных слов в распределении темы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N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uv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число документов, содержащих оба слова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u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v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в окне заданного размера.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N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u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— число документов, содержащих слово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u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в окне заданного размера.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Метрики качества тематических моделей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EM-алгоритм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62" name="Google Shape;691;g11079b31a47_3_28" descr=""/>
          <p:cNvPicPr/>
          <p:nvPr/>
        </p:nvPicPr>
        <p:blipFill>
          <a:blip r:embed="rId1"/>
          <a:srcRect l="28043" t="52779" r="29776" b="34925"/>
          <a:stretch/>
        </p:blipFill>
        <p:spPr>
          <a:xfrm>
            <a:off x="720000" y="4063320"/>
            <a:ext cx="3253680" cy="679320"/>
          </a:xfrm>
          <a:prstGeom prst="rect">
            <a:avLst/>
          </a:prstGeom>
          <a:ln>
            <a:noFill/>
          </a:ln>
        </p:spPr>
      </p:pic>
      <p:pic>
        <p:nvPicPr>
          <p:cNvPr id="263" name="Google Shape;692;g11079b31a47_3_28" descr=""/>
          <p:cNvPicPr/>
          <p:nvPr/>
        </p:nvPicPr>
        <p:blipFill>
          <a:blip r:embed="rId2"/>
          <a:srcRect l="4718" t="23963" r="1091" b="60242"/>
          <a:stretch/>
        </p:blipFill>
        <p:spPr>
          <a:xfrm>
            <a:off x="720000" y="2690280"/>
            <a:ext cx="6447240" cy="77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Для оптимизации PLSA используется итеративный EM-алгоритм;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Сходимость гарантируется только к локальному оптимуму и сильно зависит от начального сближения параметров;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Базовыми метриками качества тематических моделей являются перплексия и средняя когерентность тем.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Основные выводы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EM-алгоритм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720000" y="2448000"/>
            <a:ext cx="10751760" cy="2396880"/>
          </a:xfrm>
          <a:prstGeom prst="rect">
            <a:avLst/>
          </a:prstGeom>
          <a:noFill/>
          <a:ln>
            <a:noFill/>
          </a:ln>
        </p:spPr>
        <p:txBody>
          <a:bodyPr lIns="0" rIns="122040" tIns="122040" bIns="122040" anchor="b"/>
          <a:p>
            <a:pPr>
              <a:lnSpc>
                <a:spcPct val="100000"/>
              </a:lnSpc>
            </a:pPr>
            <a:r>
              <a:rPr b="0" lang="ru-RU" sz="59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Постановка задачи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Пусть дано множество (коллекция) текстов. Стоит задача выявления тем, обсуждаемых в них.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Постановка задачи ТМ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Постановка задачи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72" name="Google Shape;509;g11079b31a47_1_1781" descr=""/>
          <p:cNvPicPr/>
          <p:nvPr/>
        </p:nvPicPr>
        <p:blipFill>
          <a:blip r:embed="rId1"/>
          <a:stretch/>
        </p:blipFill>
        <p:spPr>
          <a:xfrm>
            <a:off x="720000" y="2781000"/>
            <a:ext cx="852840" cy="91872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510;g11079b31a47_1_1781" descr=""/>
          <p:cNvPicPr/>
          <p:nvPr/>
        </p:nvPicPr>
        <p:blipFill>
          <a:blip r:embed="rId2"/>
          <a:stretch/>
        </p:blipFill>
        <p:spPr>
          <a:xfrm>
            <a:off x="720000" y="3915720"/>
            <a:ext cx="852840" cy="91872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511;g11079b31a47_1_1781" descr=""/>
          <p:cNvPicPr/>
          <p:nvPr/>
        </p:nvPicPr>
        <p:blipFill>
          <a:blip r:embed="rId3"/>
          <a:stretch/>
        </p:blipFill>
        <p:spPr>
          <a:xfrm>
            <a:off x="720000" y="5050800"/>
            <a:ext cx="852840" cy="918720"/>
          </a:xfrm>
          <a:prstGeom prst="rect">
            <a:avLst/>
          </a:prstGeom>
          <a:ln>
            <a:noFill/>
          </a:ln>
        </p:spPr>
      </p:pic>
      <p:sp>
        <p:nvSpPr>
          <p:cNvPr id="175" name="TextShape 4"/>
          <p:cNvSpPr txBox="1"/>
          <p:nvPr/>
        </p:nvSpPr>
        <p:spPr>
          <a:xfrm>
            <a:off x="5809320" y="2781000"/>
            <a:ext cx="2407320" cy="3188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Спорт (0,3)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Экономика (0,1)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Политика (0,6)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Культура (0,75)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Туризм (0,15)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Общество (0,1)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Экономика (0,2)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Недвижимость (0,5)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Туризм (0,4)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2360880" y="3708720"/>
            <a:ext cx="2660040" cy="1333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ba1eb"/>
          </a:solidFill>
          <a:ln w="28440">
            <a:solidFill>
              <a:srgbClr val="aba1eb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ru-RU" sz="17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Тематическая модель</a:t>
            </a:r>
            <a:endParaRPr b="0" lang="ru-RU" sz="17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Семантический поиск;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Трендовая аналитика;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Классификация и категоризация текстов;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Анализ новостных потоков;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Суммаризация текстов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Где используется ТМ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Постановка задачи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720000" y="1919880"/>
            <a:ext cx="5135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 — набор слов или их сочетаний, объединённых принадлежностью к некоторой предметной области. Если тема сформирована качественно, то эксперт в области сможет идентифицировать её смысл по словам.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Что такое тема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2" name="Table 3"/>
          <p:cNvGraphicFramePr/>
          <p:nvPr/>
        </p:nvGraphicFramePr>
        <p:xfrm>
          <a:off x="6336000" y="1919160"/>
          <a:ext cx="4466520" cy="2833200"/>
        </p:xfrm>
        <a:graphic>
          <a:graphicData uri="http://schemas.openxmlformats.org/drawingml/2006/table">
            <a:tbl>
              <a:tblPr/>
              <a:tblGrid>
                <a:gridCol w="1440360"/>
                <a:gridCol w="1573200"/>
                <a:gridCol w="1452960"/>
              </a:tblGrid>
              <a:tr h="349920">
                <a:tc>
                  <a:txBody>
                    <a:bodyPr lIns="0" rIns="0" tIns="19080" bIns="0" anchor="ctr"/>
                    <a:p>
                      <a:pPr marL="17784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8f93a3"/>
                          </a:solidFill>
                          <a:latin typeface="IBM Plex Sans"/>
                          <a:ea typeface="IBM Plex Sans"/>
                        </a:rPr>
                        <a:t>«Спорт» 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 lIns="0" rIns="0" tIns="17640" bIns="0" anchor="ctr"/>
                    <a:p>
                      <a:pPr marL="2667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8f93a3"/>
                          </a:solidFill>
                          <a:latin typeface="IBM Plex Sans"/>
                          <a:ea typeface="IBM Plex Sans"/>
                        </a:rPr>
                        <a:t>«Экономика»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 lIns="0" rIns="0" tIns="17280" bIns="0" anchor="ctr"/>
                    <a:p>
                      <a:pPr marL="2541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8f93a3"/>
                          </a:solidFill>
                          <a:latin typeface="IBM Plex Sans"/>
                          <a:ea typeface="IBM Plex Sans"/>
                        </a:rPr>
                        <a:t>«Политика» 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/>
                    </a:solidFill>
                  </a:tcPr>
                </a:tc>
              </a:tr>
              <a:tr h="4964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17784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Мяч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667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Биржа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541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Выборы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</a:tr>
              <a:tr h="4964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17784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Чемпионат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667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Нефть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541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Министр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</a:tr>
              <a:tr h="4964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17784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Хоккей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667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Производство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541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Законопроект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</a:tr>
              <a:tr h="49644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17784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Судья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667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ВВП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541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Губернатор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</a:tr>
              <a:tr h="497520"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17784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Пловец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667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Министр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/>
                    <a:p>
                      <a:pPr>
                        <a:lnSpc>
                          <a:spcPct val="100000"/>
                        </a:lnSpc>
                      </a:pPr>
                      <a:endParaRPr b="0" lang="ru-RU" sz="1800" spc="-1" strike="noStrike">
                        <a:latin typeface="Arial"/>
                      </a:endParaRPr>
                    </a:p>
                    <a:p>
                      <a:pPr marL="254160">
                        <a:lnSpc>
                          <a:spcPct val="100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Оппозиция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3" name="CustomShape 4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Постановка задачи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720000" y="1919880"/>
            <a:ext cx="5135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Пусть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коллекция тестовых документов;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W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словарь из всех уникальных слов этой коллекции;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 — это дискретное вероятностное распределение на множестве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W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N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наиболее вероятных слов в теме используется для её интерпретации.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Что такое тема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6" name="Table 3"/>
          <p:cNvGraphicFramePr/>
          <p:nvPr/>
        </p:nvGraphicFramePr>
        <p:xfrm>
          <a:off x="6336000" y="1919160"/>
          <a:ext cx="3900960" cy="3142440"/>
        </p:xfrm>
        <a:graphic>
          <a:graphicData uri="http://schemas.openxmlformats.org/drawingml/2006/table">
            <a:tbl>
              <a:tblPr/>
              <a:tblGrid>
                <a:gridCol w="1864800"/>
                <a:gridCol w="2036520"/>
              </a:tblGrid>
              <a:tr h="392400">
                <a:tc>
                  <a:txBody>
                    <a:bodyPr lIns="0" rIns="0" tIns="19080" bIns="0" anchor="ctr"/>
                    <a:p>
                      <a:pPr marL="17784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8f93a3"/>
                          </a:solidFill>
                          <a:latin typeface="IBM Plex Sans"/>
                          <a:ea typeface="IBM Plex Sans"/>
                        </a:rPr>
                        <a:t>Тема «Спорт» 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 lIns="0" rIns="0" tIns="17640" bIns="0" anchor="ctr"/>
                    <a:p>
                      <a:pPr marL="26676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8f93a3"/>
                          </a:solidFill>
                          <a:latin typeface="IBM Plex Sans"/>
                          <a:ea typeface="IBM Plex Sans"/>
                        </a:rPr>
                        <a:t>Вероятность слов в теме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/>
                    </a:solidFill>
                  </a:tcPr>
                </a:tc>
              </a:tr>
              <a:tr h="27504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Мяч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0,1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</a:tr>
              <a:tr h="27504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Чемпионат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0.19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</a:tr>
              <a:tr h="27504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Хоккей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0,17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</a:tr>
              <a:tr h="27504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Судья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0,16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</a:tr>
              <a:tr h="27504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Пловец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0,14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</a:tr>
              <a:tr h="27504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Министр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0,05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</a:tr>
              <a:tr h="27504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Законопроект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0,03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</a:tr>
              <a:tr h="27504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ВВП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0,02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</a:tr>
              <a:tr h="27504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Губернатор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0,01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solidFill>
                      <a:srgbClr val="e3e1ff">
                        <a:alpha val="38000"/>
                      </a:srgbClr>
                    </a:solidFill>
                  </a:tcPr>
                </a:tc>
              </a:tr>
              <a:tr h="274680">
                <a:tc>
                  <a:txBody>
                    <a:bodyPr lIns="0" rIns="0" tIns="0" bIns="0" anchor="ctr"/>
                    <a:p>
                      <a:pPr marL="47628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…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marL="457200">
                        <a:lnSpc>
                          <a:spcPct val="115000"/>
                        </a:lnSpc>
                      </a:pPr>
                      <a:r>
                        <a:rPr b="0" lang="ru-RU" sz="1100" spc="-1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</a:rPr>
                        <a:t>…</a:t>
                      </a:r>
                      <a:endParaRPr b="0" lang="ru-RU" sz="11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e3e1ff"/>
                      </a:solidFill>
                    </a:lnL>
                    <a:lnR w="9360">
                      <a:solidFill>
                        <a:srgbClr val="e3e1ff"/>
                      </a:solidFill>
                    </a:lnR>
                    <a:lnT w="9360">
                      <a:solidFill>
                        <a:srgbClr val="e3e1ff"/>
                      </a:solidFill>
                    </a:lnT>
                    <a:lnB w="9360">
                      <a:solidFill>
                        <a:srgbClr val="e3e1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7" name="CustomShape 4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Постановка задачи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Тематическая модель получает на вход коллекцию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и число тем |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|;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При обучении строится два набора вероятностных распределений: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p(w|t)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распределение слов в теме (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t∈T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)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p(t|d)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распределение тем в документе (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d∈D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)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Объединим набора распределений в матрице Ф и Θ:</a:t>
            </a: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Полученные матрицы содержат по столбцам вероятностные распределения и называются стохастическими.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Тематическая модель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Постановка задачи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91" name="Google Shape;544;g11079b31a47_2_5" descr=""/>
          <p:cNvPicPr/>
          <p:nvPr/>
        </p:nvPicPr>
        <p:blipFill>
          <a:blip r:embed="rId1"/>
          <a:stretch/>
        </p:blipFill>
        <p:spPr>
          <a:xfrm>
            <a:off x="1217520" y="3840120"/>
            <a:ext cx="3115800" cy="72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720000" y="277596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Эти матрицы — искомый результат моделирования. Матрица Ф является тематической моделью, матрица Θ — результатом применения этой модели к обучающей коллекции.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Тематическая модель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Постановка задачи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95" name="Google Shape;552;g11079b31a47_3_1" descr=""/>
          <p:cNvPicPr/>
          <p:nvPr/>
        </p:nvPicPr>
        <p:blipFill>
          <a:blip r:embed="rId1"/>
          <a:stretch/>
        </p:blipFill>
        <p:spPr>
          <a:xfrm>
            <a:off x="1196280" y="1919880"/>
            <a:ext cx="3115800" cy="72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2022-04-19T11:18:01Z</dcterms:modified>
  <cp:revision>1</cp:revision>
  <dc:subject/>
  <dc:title/>
</cp:coreProperties>
</file>